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52" r:id="rId2"/>
  </p:sldMasterIdLst>
  <p:notesMasterIdLst>
    <p:notesMasterId r:id="rId26"/>
  </p:notesMasterIdLst>
  <p:handoutMasterIdLst>
    <p:handoutMasterId r:id="rId27"/>
  </p:handoutMasterIdLst>
  <p:sldIdLst>
    <p:sldId id="256" r:id="rId3"/>
    <p:sldId id="293" r:id="rId4"/>
    <p:sldId id="276" r:id="rId5"/>
    <p:sldId id="277" r:id="rId6"/>
    <p:sldId id="278" r:id="rId7"/>
    <p:sldId id="279" r:id="rId8"/>
    <p:sldId id="297" r:id="rId9"/>
    <p:sldId id="273" r:id="rId10"/>
    <p:sldId id="280" r:id="rId11"/>
    <p:sldId id="281" r:id="rId12"/>
    <p:sldId id="282" r:id="rId13"/>
    <p:sldId id="294" r:id="rId14"/>
    <p:sldId id="296" r:id="rId15"/>
    <p:sldId id="291" r:id="rId16"/>
    <p:sldId id="283" r:id="rId17"/>
    <p:sldId id="284" r:id="rId18"/>
    <p:sldId id="290" r:id="rId19"/>
    <p:sldId id="285" r:id="rId20"/>
    <p:sldId id="292" r:id="rId21"/>
    <p:sldId id="286" r:id="rId22"/>
    <p:sldId id="288" r:id="rId23"/>
    <p:sldId id="287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600"/>
    <a:srgbClr val="FFFFFF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 autoAdjust="0"/>
  </p:normalViewPr>
  <p:slideViewPr>
    <p:cSldViewPr>
      <p:cViewPr varScale="1">
        <p:scale>
          <a:sx n="74" d="100"/>
          <a:sy n="74" d="100"/>
        </p:scale>
        <p:origin x="576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2094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pPr/>
              <a:t>7/30/2016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pPr/>
              <a:t>7/30/2016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987E-9D40-470A-8D64-75DC9311E5E0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2A5B2-6129-4327-AA20-5862A74A0F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9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4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482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2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3912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0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09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5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987E-9D40-470A-8D64-75DC9311E5E0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2A5B2-6129-4327-AA20-5862A74A0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3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3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9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2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3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765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8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3" r:id="rId1"/>
    <p:sldLayoutId id="2147484654" r:id="rId2"/>
    <p:sldLayoutId id="2147484655" r:id="rId3"/>
    <p:sldLayoutId id="2147484656" r:id="rId4"/>
    <p:sldLayoutId id="2147484657" r:id="rId5"/>
    <p:sldLayoutId id="2147484658" r:id="rId6"/>
    <p:sldLayoutId id="2147484659" r:id="rId7"/>
    <p:sldLayoutId id="2147484660" r:id="rId8"/>
    <p:sldLayoutId id="2147484661" r:id="rId9"/>
    <p:sldLayoutId id="2147484662" r:id="rId10"/>
    <p:sldLayoutId id="2147484663" r:id="rId11"/>
    <p:sldLayoutId id="2147484664" r:id="rId12"/>
    <p:sldLayoutId id="2147484665" r:id="rId13"/>
    <p:sldLayoutId id="2147484666" r:id="rId14"/>
    <p:sldLayoutId id="2147484667" r:id="rId15"/>
    <p:sldLayoutId id="2147484668" r:id="rId16"/>
    <p:sldLayoutId id="21474836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ubpages.com/hub/Automobile-Jacks" TargetMode="External"/><Relationship Id="rId2" Type="http://schemas.openxmlformats.org/officeDocument/2006/relationships/hyperlink" Target="http://en.wikipedia.org/wiki/Jack_(device)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owerjacks.com/PowerJacks-History-The-Screw-Jack-Story.php" TargetMode="External"/><Relationship Id="rId5" Type="http://schemas.openxmlformats.org/officeDocument/2006/relationships/hyperlink" Target="http://www.radicon.com/screw-jacks.php" TargetMode="External"/><Relationship Id="rId4" Type="http://schemas.openxmlformats.org/officeDocument/2006/relationships/hyperlink" Target="http://www.powerjacks-de.com/Screw-Jacks-FAQ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10058400" cy="17110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ELITE POLYTECHNIC INSTITUTE</a:t>
            </a:r>
            <a:br>
              <a:rPr lang="en-US" sz="4400" b="1" dirty="0">
                <a:solidFill>
                  <a:schemeClr val="tx1"/>
                </a:solidFill>
                <a:latin typeface="Baskerville Old Face" panose="02020602080505020303" pitchFamily="18" charset="0"/>
              </a:rPr>
            </a:br>
            <a:r>
              <a:rPr lang="en-US" sz="44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MOGRA,HOOGHLY</a:t>
            </a:r>
            <a:br>
              <a:rPr lang="en-US" sz="44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</a:br>
            <a:r>
              <a:rPr lang="en-US" sz="44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/>
            </a:r>
            <a:br>
              <a:rPr lang="en-US" sz="4400" b="1" dirty="0">
                <a:solidFill>
                  <a:schemeClr val="tx1"/>
                </a:solidFill>
                <a:latin typeface="Baskerville Old Face" panose="02020602080505020303" pitchFamily="18" charset="0"/>
              </a:rPr>
            </a:br>
            <a:r>
              <a:rPr lang="en-US" sz="44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MECHANICAL ENG.DPT.GRP-E</a:t>
            </a:r>
            <a:r>
              <a:rPr lang="en-US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</a:br>
            <a:endParaRPr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819400"/>
            <a:ext cx="10058400" cy="3200400"/>
          </a:xfrm>
        </p:spPr>
        <p:txBody>
          <a:bodyPr>
            <a:normAutofit fontScale="62500" lnSpcReduction="20000"/>
          </a:bodyPr>
          <a:lstStyle/>
          <a:p>
            <a:pPr algn="ctr"/>
            <a:endParaRPr lang="en-US" dirty="0" smtClean="0">
              <a:solidFill>
                <a:srgbClr val="FFFF00"/>
              </a:solidFill>
            </a:endParaRPr>
          </a:p>
          <a:p>
            <a:pPr algn="ctr"/>
            <a:endParaRPr lang="en-US" sz="2400" b="1" dirty="0" smtClean="0">
              <a:solidFill>
                <a:srgbClr val="FFFF00"/>
              </a:solidFill>
            </a:endParaRPr>
          </a:p>
          <a:p>
            <a:pPr algn="ctr"/>
            <a:endParaRPr lang="en-US" sz="2400" b="1" dirty="0" smtClean="0">
              <a:solidFill>
                <a:srgbClr val="FFFF00"/>
              </a:solidFill>
            </a:endParaRPr>
          </a:p>
          <a:p>
            <a:pPr algn="ctr"/>
            <a:endParaRPr lang="en-IN" sz="2400" b="1" dirty="0" smtClean="0">
              <a:solidFill>
                <a:srgbClr val="FFFF00"/>
              </a:solidFill>
              <a:latin typeface="+mn-lt"/>
            </a:endParaRPr>
          </a:p>
          <a:p>
            <a:pPr algn="ctr"/>
            <a:endParaRPr lang="en-IN" sz="2400" b="1" dirty="0">
              <a:solidFill>
                <a:srgbClr val="FFFF00"/>
              </a:solidFill>
            </a:endParaRPr>
          </a:p>
          <a:p>
            <a:pPr algn="ctr"/>
            <a:r>
              <a:rPr lang="en-IN" sz="5900" b="1" dirty="0" smtClean="0">
                <a:solidFill>
                  <a:srgbClr val="002060"/>
                </a:solidFill>
                <a:latin typeface="Century" pitchFamily="18" charset="0"/>
              </a:rPr>
              <a:t>SCISSOR LIFTING MACHINE </a:t>
            </a:r>
          </a:p>
          <a:p>
            <a:pPr algn="ctr"/>
            <a:endParaRPr lang="en-IN" sz="5900" b="1" dirty="0" smtClean="0">
              <a:solidFill>
                <a:srgbClr val="002060"/>
              </a:solidFill>
              <a:latin typeface="Century" pitchFamily="18" charset="0"/>
            </a:endParaRPr>
          </a:p>
          <a:p>
            <a:pPr algn="ctr"/>
            <a:r>
              <a:rPr lang="en-IN" sz="5900" b="1" dirty="0" smtClean="0">
                <a:solidFill>
                  <a:srgbClr val="002060"/>
                </a:solidFill>
                <a:latin typeface="Century" pitchFamily="18" charset="0"/>
              </a:rPr>
              <a:t>BY USING SCREW JACK </a:t>
            </a:r>
            <a:r>
              <a:rPr lang="en-IN" sz="5900" b="1" dirty="0" smtClean="0">
                <a:solidFill>
                  <a:srgbClr val="002060"/>
                </a:solidFill>
                <a:latin typeface="Castellar" pitchFamily="18" charset="0"/>
              </a:rPr>
              <a:t>MECHANISM</a:t>
            </a:r>
            <a:endParaRPr lang="en-IN" sz="5100" dirty="0" smtClean="0">
              <a:solidFill>
                <a:srgbClr val="002060"/>
              </a:solidFill>
              <a:latin typeface="Castellar" pitchFamily="18" charset="0"/>
            </a:endParaRPr>
          </a:p>
          <a:p>
            <a:pPr algn="ctr"/>
            <a:endParaRPr lang="en-IN" dirty="0">
              <a:solidFill>
                <a:srgbClr val="002060"/>
              </a:solidFill>
            </a:endParaRPr>
          </a:p>
          <a:p>
            <a:pPr algn="ctr"/>
            <a:endParaRPr lang="en-IN" dirty="0" smtClean="0">
              <a:solidFill>
                <a:srgbClr val="FFFF00"/>
              </a:solidFill>
            </a:endParaRPr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1000"/>
            <a:ext cx="7315200" cy="6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accent1"/>
                </a:solidFill>
              </a:rPr>
              <a:t>EQUIPMENT USED</a:t>
            </a:r>
          </a:p>
          <a:p>
            <a:endParaRPr lang="en-US" sz="20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Lathe : It’s used for cutting the (1.5mm pitch) V-thread.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Drilling </a:t>
            </a:r>
            <a:r>
              <a:rPr lang="en-US" sz="2000" b="1" dirty="0" smtClean="0"/>
              <a:t>Machine : It’s used for drilling the plates.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Grinding </a:t>
            </a:r>
            <a:r>
              <a:rPr lang="en-US" sz="2000" b="1" dirty="0" smtClean="0"/>
              <a:t>Machine : </a:t>
            </a:r>
            <a:r>
              <a:rPr lang="en-IN" sz="2000" b="1" dirty="0"/>
              <a:t>Grinding is used to </a:t>
            </a:r>
            <a:r>
              <a:rPr lang="en-IN" sz="2000" b="1" dirty="0" smtClean="0"/>
              <a:t>finishing the metal.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Welding machine (Arc</a:t>
            </a:r>
            <a:r>
              <a:rPr lang="en-US" sz="2000" b="1" dirty="0" smtClean="0"/>
              <a:t>) : It’s used for welding the  metal </a:t>
            </a:r>
          </a:p>
          <a:p>
            <a:pPr lvl="0"/>
            <a:r>
              <a:rPr lang="en-US" sz="2000" b="1" dirty="0"/>
              <a:t> </a:t>
            </a:r>
            <a:r>
              <a:rPr lang="en-US" sz="2000" b="1" dirty="0" smtClean="0"/>
              <a:t>    plates.</a:t>
            </a:r>
          </a:p>
          <a:p>
            <a:pPr lvl="0"/>
            <a:endParaRPr lang="en-US" sz="2000" b="1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Metal cutting </a:t>
            </a:r>
            <a:r>
              <a:rPr lang="en-US" sz="2000" b="1" dirty="0" smtClean="0"/>
              <a:t>Machine : It’s used for cutting the metal</a:t>
            </a:r>
          </a:p>
          <a:p>
            <a:pPr lvl="0"/>
            <a:r>
              <a:rPr lang="en-US" sz="2000" b="1" dirty="0"/>
              <a:t> </a:t>
            </a:r>
            <a:r>
              <a:rPr lang="en-US" sz="2000" b="1" dirty="0" smtClean="0"/>
              <a:t>    plates </a:t>
            </a:r>
            <a:r>
              <a:rPr lang="en-US" sz="2000" b="1" dirty="0"/>
              <a:t>.</a:t>
            </a:r>
          </a:p>
          <a:p>
            <a:endParaRPr lang="en-US" sz="2000" u="sng" dirty="0"/>
          </a:p>
          <a:p>
            <a:endParaRPr lang="en-US" sz="2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77" y="561615"/>
            <a:ext cx="3171424" cy="1132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09" y="5896460"/>
            <a:ext cx="3147092" cy="961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12" y="3378383"/>
            <a:ext cx="3147093" cy="123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08" y="4745158"/>
            <a:ext cx="3147093" cy="969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19" y="1875725"/>
            <a:ext cx="3120982" cy="126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371" y="458956"/>
            <a:ext cx="61722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TOOL USED:</a:t>
            </a:r>
          </a:p>
          <a:p>
            <a:endParaRPr lang="en-US" sz="2000" u="sng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HAMMER :     It is  used for  hammering the metal 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PUNCH :       It is Used to marking the center point.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STEEL RULE :   It is used for measuring and marking.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MEASURING TAPE : Basically it’s used for measuring circular dimensions.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SPANNERS : It’s used to provide grip and mechanical advantage in applying torque to turn object- such as nuts &amp; bolts.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91400" y="304800"/>
            <a:ext cx="4267200" cy="624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97" y="516720"/>
            <a:ext cx="3210005" cy="112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67" y="1828800"/>
            <a:ext cx="3210005" cy="1030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66" y="2971099"/>
            <a:ext cx="3210005" cy="915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66" y="3999098"/>
            <a:ext cx="3210005" cy="1106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3" y="5378462"/>
            <a:ext cx="3177348" cy="102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54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8825659" cy="838200"/>
          </a:xfrm>
        </p:spPr>
        <p:txBody>
          <a:bodyPr>
            <a:normAutofit/>
          </a:bodyPr>
          <a:lstStyle/>
          <a:p>
            <a:r>
              <a:rPr lang="en-US" sz="2000" b="1" u="sng" dirty="0" smtClean="0">
                <a:latin typeface="Baskerville Old Face" panose="02020602080505020303" pitchFamily="18" charset="0"/>
              </a:rPr>
              <a:t>PROCUDER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9054259" cy="47244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b="1" dirty="0" smtClean="0"/>
          </a:p>
          <a:p>
            <a:pPr marL="342900" indent="-342900"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First we estimate the project.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Then we </a:t>
            </a:r>
            <a:r>
              <a:rPr lang="en-US" b="1" dirty="0" err="1" smtClean="0">
                <a:solidFill>
                  <a:schemeClr val="tx1"/>
                </a:solidFill>
              </a:rPr>
              <a:t>purches</a:t>
            </a:r>
            <a:r>
              <a:rPr lang="en-US" b="1" dirty="0" smtClean="0">
                <a:solidFill>
                  <a:schemeClr val="tx1"/>
                </a:solidFill>
              </a:rPr>
              <a:t> all the necessary material like metal, nut bolt etc. form the market.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Take the measurement and cut the metal in size according to our need.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We drill the all the plate as required.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We grinding the plate end roundly.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We made the v-thread cutting from the outside.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52400"/>
            <a:ext cx="7467600" cy="660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itchFamily="2" charset="2"/>
              <a:buChar char="q"/>
            </a:pPr>
            <a:r>
              <a:rPr lang="en-US" sz="2000" b="1" dirty="0"/>
              <a:t>We weld the female part and bush with the banded plate.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itchFamily="2" charset="2"/>
              <a:buChar char="q"/>
            </a:pPr>
            <a:endParaRPr lang="en-US" sz="2000" b="1" dirty="0"/>
          </a:p>
          <a:p>
            <a:pPr marL="342900" lvl="0" indent="-342900"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itchFamily="2" charset="2"/>
              <a:buChar char="q"/>
            </a:pPr>
            <a:r>
              <a:rPr lang="en-US" sz="2000" b="1" dirty="0"/>
              <a:t>Then we assemble  all the part together.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itchFamily="2" charset="2"/>
              <a:buChar char="q"/>
            </a:pPr>
            <a:endParaRPr lang="en-US" sz="2000" b="1" dirty="0"/>
          </a:p>
          <a:p>
            <a:pPr marL="342900" lvl="0" indent="-342900"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itchFamily="2" charset="2"/>
              <a:buChar char="q"/>
            </a:pPr>
            <a:r>
              <a:rPr lang="en-US" sz="2000" b="1" dirty="0"/>
              <a:t>We have </a:t>
            </a:r>
            <a:r>
              <a:rPr lang="en-US" sz="2000" b="1" dirty="0" smtClean="0"/>
              <a:t>faced </a:t>
            </a:r>
            <a:r>
              <a:rPr lang="en-US" sz="2000" b="1" dirty="0"/>
              <a:t>many problem in assembling but any how we </a:t>
            </a:r>
            <a:r>
              <a:rPr lang="en-US" sz="2000" b="1" dirty="0" smtClean="0"/>
              <a:t>have </a:t>
            </a:r>
            <a:r>
              <a:rPr lang="en-US" sz="2000" b="1" dirty="0"/>
              <a:t>solve the problem with the help our Department teachers</a:t>
            </a:r>
          </a:p>
          <a:p>
            <a:pPr lvl="0"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US" sz="2000" b="1" dirty="0"/>
          </a:p>
          <a:p>
            <a:pPr marL="342900" lvl="0" indent="-342900"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itchFamily="2" charset="2"/>
              <a:buChar char="q"/>
            </a:pPr>
            <a:r>
              <a:rPr lang="en-US" sz="2000" b="1" dirty="0"/>
              <a:t>After completely assembling of our project we have test our machine the how much it can lift the load and height and working properly or not.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itchFamily="2" charset="2"/>
              <a:buChar char="q"/>
            </a:pPr>
            <a:endParaRPr lang="en-US" sz="2000" b="1" dirty="0"/>
          </a:p>
          <a:p>
            <a:pPr marL="342900" lvl="0" indent="-342900"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itchFamily="2" charset="2"/>
              <a:buChar char="q"/>
            </a:pPr>
            <a:r>
              <a:rPr lang="en-US" sz="2000" b="1" dirty="0"/>
              <a:t>After successfully test we have seen that it can lift the load up to 100kg.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itchFamily="2" charset="2"/>
              <a:buChar char="q"/>
            </a:pPr>
            <a:endParaRPr lang="en-US" sz="2000" b="1" dirty="0"/>
          </a:p>
          <a:p>
            <a:pPr marL="342900" lvl="0" indent="-342900"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itchFamily="2" charset="2"/>
              <a:buChar char="q"/>
            </a:pPr>
            <a:r>
              <a:rPr lang="en-US" sz="2000" b="1" dirty="0"/>
              <a:t>Then we tight all the nut and bolt properly and then we color it</a:t>
            </a:r>
            <a:r>
              <a:rPr lang="en-US" sz="2000" b="1" dirty="0" smtClean="0"/>
              <a:t>.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183997" y="1301418"/>
            <a:ext cx="4812633" cy="495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23484" y="2253918"/>
            <a:ext cx="481263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8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5510" y="355937"/>
            <a:ext cx="1828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u="sng" dirty="0" smtClean="0">
                <a:solidFill>
                  <a:schemeClr val="accent1"/>
                </a:solidFill>
                <a:latin typeface="Baskerville Old Face" panose="02020602080505020303" pitchFamily="18" charset="0"/>
              </a:rPr>
              <a:t>ESTIMATION</a:t>
            </a:r>
          </a:p>
          <a:p>
            <a:pPr lvl="0"/>
            <a:endParaRPr lang="en-US" sz="2000" b="1" u="sng" dirty="0">
              <a:solidFill>
                <a:schemeClr val="accent1"/>
              </a:solidFill>
              <a:latin typeface="Baskerville Old Face" panose="02020602080505020303" pitchFamily="18" charset="0"/>
            </a:endParaRPr>
          </a:p>
          <a:p>
            <a:pPr lvl="0"/>
            <a:r>
              <a:rPr lang="en-US" sz="2000" b="1" u="sng" dirty="0" smtClean="0">
                <a:solidFill>
                  <a:schemeClr val="accent1"/>
                </a:solidFill>
                <a:latin typeface="Baskerville Old Face" panose="02020602080505020303" pitchFamily="18" charset="0"/>
              </a:rPr>
              <a:t> </a:t>
            </a:r>
            <a:endParaRPr lang="en-US" sz="2000" u="sng" dirty="0">
              <a:solidFill>
                <a:schemeClr val="accent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1049866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381000"/>
            <a:ext cx="4267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u="sng" dirty="0" smtClean="0">
                <a:solidFill>
                  <a:schemeClr val="accent1"/>
                </a:solidFill>
              </a:rPr>
              <a:t>COSTING</a:t>
            </a:r>
            <a:r>
              <a:rPr lang="en-US" sz="2000" u="sng" dirty="0" smtClean="0">
                <a:solidFill>
                  <a:schemeClr val="accent1"/>
                </a:solidFill>
              </a:rPr>
              <a:t>:</a:t>
            </a:r>
            <a:endParaRPr lang="en-US" sz="2000" u="sng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1074600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457200"/>
            <a:ext cx="5638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accent1"/>
                </a:solidFill>
              </a:rPr>
              <a:t>ADVANTAGES:</a:t>
            </a:r>
          </a:p>
          <a:p>
            <a:endParaRPr lang="en-US" sz="2000" u="sng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Easy to operate.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It’s not require large place for use</a:t>
            </a:r>
            <a:r>
              <a:rPr lang="en-US" sz="2000" b="1" dirty="0"/>
              <a:t>.</a:t>
            </a:r>
            <a:endParaRPr lang="en-US" sz="2000" b="1" dirty="0" smtClean="0"/>
          </a:p>
          <a:p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It’s accessible &amp; can be customized easily.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With a versatile nature , they are easily adaptable with different terrains and climates.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57200"/>
            <a:ext cx="6019800" cy="6019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771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1371600"/>
            <a:ext cx="6934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1"/>
                </a:solidFill>
              </a:rPr>
              <a:t>DISADVANTAGES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It’s also have some </a:t>
            </a:r>
            <a:r>
              <a:rPr lang="en-US" sz="2000" b="1" dirty="0" smtClean="0"/>
              <a:t>limitation (M.A and V.R)</a:t>
            </a:r>
            <a:endParaRPr lang="en-US" sz="2000" b="1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In this machinery  if any parts </a:t>
            </a:r>
            <a:r>
              <a:rPr lang="en-US" sz="2000" b="1" dirty="0" smtClean="0"/>
              <a:t> </a:t>
            </a:r>
            <a:r>
              <a:rPr lang="en-US" sz="2000" b="1" dirty="0"/>
              <a:t>damaged Then it’s can’t work properly</a:t>
            </a:r>
            <a:r>
              <a:rPr lang="en-US" sz="2000" b="1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It’s always needed Lubrication for smooth function.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905000"/>
            <a:ext cx="3132667" cy="3581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53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339144"/>
            <a:ext cx="578476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accent1"/>
                </a:solidFill>
              </a:rPr>
              <a:t>PROBLEM FACED :</a:t>
            </a:r>
          </a:p>
          <a:p>
            <a:endParaRPr lang="en-US" sz="2000" b="1" u="sng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 </a:t>
            </a:r>
            <a:r>
              <a:rPr lang="en-US" sz="2000" b="1" dirty="0" smtClean="0"/>
              <a:t>Raising of the top plate not parallel.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 </a:t>
            </a:r>
            <a:r>
              <a:rPr lang="en-US" sz="2000" b="1" dirty="0" smtClean="0"/>
              <a:t>Alignment of the screw with nut.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 </a:t>
            </a:r>
            <a:r>
              <a:rPr lang="en-US" sz="2000" b="1" dirty="0" smtClean="0"/>
              <a:t>High fraction between the sliding plate.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 </a:t>
            </a:r>
            <a:r>
              <a:rPr lang="en-US" sz="2000" b="1" dirty="0" smtClean="0"/>
              <a:t>We have made V-thread screw . It would have been better if we have made square thread for smooth operation.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04800"/>
            <a:ext cx="4794162" cy="2696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124200"/>
            <a:ext cx="4191000" cy="35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2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1" y="838200"/>
            <a:ext cx="63245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accent1"/>
                </a:solidFill>
              </a:rPr>
              <a:t>S0LUTIONS:</a:t>
            </a:r>
          </a:p>
          <a:p>
            <a:endParaRPr lang="en-US" sz="2000" b="1" u="sng" dirty="0" smtClean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 We change the direction of Nut and Bush.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We bend the plate properly which is attach with nut and bush.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We used washers to  reduce the  friction in between to plate.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 </a:t>
            </a:r>
            <a:r>
              <a:rPr lang="en-US" sz="2000" b="1" dirty="0" smtClean="0"/>
              <a:t>We have used more lubrication for smooth rotation of V-thread.</a:t>
            </a:r>
          </a:p>
          <a:p>
            <a:endParaRPr lang="en-US" sz="20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054" y="3840349"/>
            <a:ext cx="3889585" cy="2182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0" y="4191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wheels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03" y="533400"/>
            <a:ext cx="3783488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24800" y="2193109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washers</a:t>
            </a:r>
          </a:p>
        </p:txBody>
      </p:sp>
    </p:spTree>
    <p:extLst>
      <p:ext uri="{BB962C8B-B14F-4D97-AF65-F5344CB8AC3E}">
        <p14:creationId xmlns:p14="http://schemas.microsoft.com/office/powerpoint/2010/main" val="131588091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176" y="0"/>
            <a:ext cx="4710859" cy="940930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OUR PROJECT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4438" y="1443092"/>
            <a:ext cx="5775556" cy="4771232"/>
          </a:xfrm>
          <a:prstGeom prst="snip2DiagRect">
            <a:avLst>
              <a:gd name="adj1" fmla="val 0"/>
              <a:gd name="adj2" fmla="val 1612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6739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143000"/>
            <a:ext cx="662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accent1"/>
                </a:solidFill>
              </a:rPr>
              <a:t>FUTURE SCOPE: 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It can be  upgraded with hydro pneumatic system or hydraulics mechanisms.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It is most comfortable transportations  system for goods carrying  in industry use.</a:t>
            </a:r>
          </a:p>
          <a:p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3" y="1600200"/>
            <a:ext cx="4682067" cy="37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0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3262" y="457200"/>
            <a:ext cx="969993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 smtClean="0">
                <a:solidFill>
                  <a:schemeClr val="accent1"/>
                </a:solidFill>
                <a:latin typeface="Baskerville Old Face" panose="02020602080505020303" pitchFamily="18" charset="0"/>
              </a:rPr>
              <a:t>CONCLUSION:</a:t>
            </a:r>
          </a:p>
          <a:p>
            <a:pPr algn="ctr"/>
            <a:endParaRPr lang="en-IN" sz="2000" b="1" u="sng" dirty="0" smtClean="0"/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en-IN" sz="2000" b="1" dirty="0" smtClean="0"/>
              <a:t>It </a:t>
            </a:r>
            <a:r>
              <a:rPr lang="en-IN" sz="2000" b="1" dirty="0"/>
              <a:t>was a great opportunity </a:t>
            </a:r>
            <a:r>
              <a:rPr lang="en-IN" sz="2000" b="1" dirty="0" smtClean="0"/>
              <a:t>for us to </a:t>
            </a:r>
            <a:r>
              <a:rPr lang="en-IN" sz="2000" b="1" dirty="0"/>
              <a:t>learn how to work in a team, face problem, find solution , and implement a project . </a:t>
            </a:r>
            <a:r>
              <a:rPr lang="en-IN" sz="2000" b="1" dirty="0" smtClean="0"/>
              <a:t>Above </a:t>
            </a:r>
            <a:r>
              <a:rPr lang="en-IN" sz="2000" b="1" dirty="0"/>
              <a:t>all we got the spirit of team work</a:t>
            </a:r>
            <a:r>
              <a:rPr lang="en-IN" sz="2000" b="1" dirty="0" smtClean="0"/>
              <a:t>.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en-IN" sz="2000" b="1" dirty="0" smtClean="0"/>
          </a:p>
          <a:p>
            <a:pPr lvl="0" algn="just"/>
            <a:endParaRPr lang="en-IN" sz="2000" b="1" dirty="0"/>
          </a:p>
          <a:p>
            <a:pPr algn="just"/>
            <a:r>
              <a:rPr lang="en-IN" sz="2000" b="1" dirty="0"/>
              <a:t>We Learn</a:t>
            </a:r>
          </a:p>
          <a:p>
            <a:pPr algn="just"/>
            <a:endParaRPr lang="en-IN" sz="2000" b="1" u="sng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b="1" dirty="0"/>
              <a:t> </a:t>
            </a:r>
            <a:r>
              <a:rPr lang="en-IN" sz="2000" b="1" dirty="0" smtClean="0"/>
              <a:t>How to design a project from Preliminary stage.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b="1" dirty="0"/>
              <a:t> </a:t>
            </a:r>
            <a:r>
              <a:rPr lang="en-IN" sz="2000" b="1" dirty="0" smtClean="0"/>
              <a:t>How to select different material.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b="1" dirty="0" smtClean="0"/>
              <a:t> Use of different machine, tools, operation etc.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b="1" dirty="0" smtClean="0"/>
              <a:t>Method of estimation and costing.</a:t>
            </a:r>
            <a:endParaRPr lang="en-IN" sz="2000" b="1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b="1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525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609600"/>
            <a:ext cx="100584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>
                <a:solidFill>
                  <a:schemeClr val="accent1"/>
                </a:solidFill>
              </a:rPr>
              <a:t>REFERENCES:</a:t>
            </a:r>
          </a:p>
          <a:p>
            <a:endParaRPr lang="en-IN" sz="2000" b="1" u="sng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A text book of Machine Design by </a:t>
            </a:r>
            <a:r>
              <a:rPr lang="en-IN" b="1" dirty="0" err="1"/>
              <a:t>R.S.Khurmi,J.K.Gupta</a:t>
            </a:r>
            <a:r>
              <a:rPr lang="en-IN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Design of machine elements by </a:t>
            </a:r>
            <a:r>
              <a:rPr lang="en-IN" b="1" dirty="0" err="1"/>
              <a:t>V.B.Bhandari</a:t>
            </a:r>
            <a:r>
              <a:rPr lang="en-IN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Design of machine elements by </a:t>
            </a:r>
            <a:r>
              <a:rPr lang="en-IN" b="1" dirty="0" err="1"/>
              <a:t>K.Rao</a:t>
            </a:r>
            <a:r>
              <a:rPr lang="en-IN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Design of Machine Elements by </a:t>
            </a:r>
            <a:r>
              <a:rPr lang="en-IN" b="1" dirty="0" err="1"/>
              <a:t>Farazdak</a:t>
            </a:r>
            <a:r>
              <a:rPr lang="en-IN" b="1" dirty="0"/>
              <a:t> </a:t>
            </a:r>
            <a:r>
              <a:rPr lang="en-IN" b="1" dirty="0" err="1"/>
              <a:t>Haideri</a:t>
            </a:r>
            <a:r>
              <a:rPr lang="en-IN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Machine Design by </a:t>
            </a:r>
            <a:r>
              <a:rPr lang="en-IN" b="1" dirty="0" err="1"/>
              <a:t>S.G.Kulkarni</a:t>
            </a:r>
            <a:r>
              <a:rPr lang="en-IN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hlinkClick r:id="rId2"/>
              </a:rPr>
              <a:t>http://en.wikipedia.org/wiki/Jack_(device</a:t>
            </a:r>
            <a:r>
              <a:rPr lang="en-IN" dirty="0" smtClean="0">
                <a:hlinkClick r:id="rId2"/>
              </a:rPr>
              <a:t>)</a:t>
            </a:r>
            <a:r>
              <a:rPr lang="en-IN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hlinkClick r:id="rId3"/>
              </a:rPr>
              <a:t>http://hubpages.com/hub/Automobile-Jacks</a:t>
            </a:r>
            <a:r>
              <a:rPr lang="en-IN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hlinkClick r:id="rId4"/>
              </a:rPr>
              <a:t>http://www.powerjacks-de.com/Screw-Jacks-FAQ.html</a:t>
            </a:r>
            <a:r>
              <a:rPr lang="en-IN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hlinkClick r:id="rId5"/>
              </a:rPr>
              <a:t>http://www.radicon.com/screw-jacks.php</a:t>
            </a:r>
            <a:r>
              <a:rPr lang="en-IN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hlinkClick r:id="rId6"/>
              </a:rPr>
              <a:t>http://www.powerjacks.com/PowerJacks-History-The-Screw-Jack-Story.php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55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2590800"/>
            <a:ext cx="97536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Calisto MT" panose="02040603050505030304" pitchFamily="18" charset="0"/>
              </a:rPr>
              <a:t>THANK YOU</a:t>
            </a:r>
            <a:endParaRPr lang="en-US" sz="9600" b="1" cap="none" spc="0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1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666" y="152400"/>
            <a:ext cx="8534400" cy="150706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CONTENTS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1568206"/>
            <a:ext cx="4937655" cy="413173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</a:rPr>
              <a:t>OBJECTIVE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</a:rPr>
              <a:t>WORKING PRINCIPLE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</a:rPr>
              <a:t>DESING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</a:rPr>
              <a:t>MATERIAL USED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</a:rPr>
              <a:t>EQUIPEMENT USED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</a:rPr>
              <a:t>TOOL USED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</a:rPr>
              <a:t>ESTIMATION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</a:rPr>
              <a:t> COSTING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590145"/>
            <a:ext cx="4648200" cy="427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>10</a:t>
            </a:r>
            <a:r>
              <a:rPr lang="en-US" sz="1600" dirty="0" smtClean="0"/>
              <a:t>   </a:t>
            </a:r>
            <a:r>
              <a:rPr lang="en-US" sz="2000" b="1" dirty="0" smtClean="0"/>
              <a:t>.</a:t>
            </a:r>
            <a:r>
              <a:rPr lang="en-US" sz="2000" b="1" dirty="0" smtClean="0">
                <a:solidFill>
                  <a:schemeClr val="tx1"/>
                </a:solidFill>
              </a:rPr>
              <a:t>ADVANTAGES 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>11</a:t>
            </a:r>
            <a:r>
              <a:rPr lang="en-US" sz="2000" b="1" dirty="0" smtClean="0">
                <a:solidFill>
                  <a:schemeClr val="tx1"/>
                </a:solidFill>
              </a:rPr>
              <a:t> .DISADVANTADES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>12</a:t>
            </a:r>
            <a:r>
              <a:rPr lang="en-US" sz="2000" b="1" dirty="0" smtClean="0">
                <a:solidFill>
                  <a:schemeClr val="tx1"/>
                </a:solidFill>
              </a:rPr>
              <a:t> .PROBLEM FACED 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>13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.SOLUTION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>14</a:t>
            </a:r>
            <a:r>
              <a:rPr lang="en-US" sz="2000" b="1" dirty="0" smtClean="0">
                <a:solidFill>
                  <a:schemeClr val="tx1"/>
                </a:solidFill>
              </a:rPr>
              <a:t> .SCOPE</a:t>
            </a:r>
          </a:p>
          <a:p>
            <a:pPr marL="0" indent="0">
              <a:buNone/>
            </a:pPr>
            <a:r>
              <a:rPr lang="en-IN" sz="1600" b="1" dirty="0" smtClean="0">
                <a:solidFill>
                  <a:schemeClr val="accent1"/>
                </a:solidFill>
              </a:rPr>
              <a:t>15</a:t>
            </a:r>
            <a:r>
              <a:rPr lang="en-IN" sz="2000" b="1" dirty="0" smtClean="0">
                <a:solidFill>
                  <a:schemeClr val="accent2"/>
                </a:solidFill>
              </a:rPr>
              <a:t> </a:t>
            </a:r>
            <a:r>
              <a:rPr lang="en-IN" sz="2000" b="1" dirty="0" smtClean="0">
                <a:solidFill>
                  <a:schemeClr val="tx1"/>
                </a:solidFill>
              </a:rPr>
              <a:t>.REFERENCE</a:t>
            </a:r>
            <a:endParaRPr lang="en-IN" sz="2000" b="1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>16</a:t>
            </a:r>
            <a:r>
              <a:rPr 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.CONCLUSION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07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447" y="1447800"/>
            <a:ext cx="7239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I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 smtClean="0"/>
              <a:t>The </a:t>
            </a:r>
            <a:r>
              <a:rPr lang="en-IN" b="1" dirty="0"/>
              <a:t>most basic scissor jack design is truly engineering at its finest. with the power </a:t>
            </a:r>
            <a:r>
              <a:rPr lang="en-IN" b="1" dirty="0" smtClean="0"/>
              <a:t>to magnify </a:t>
            </a:r>
            <a:r>
              <a:rPr lang="en-IN" b="1" dirty="0"/>
              <a:t>input </a:t>
            </a:r>
            <a:r>
              <a:rPr lang="en-IN" b="1" dirty="0" smtClean="0"/>
              <a:t>forces.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/>
              <a:t>S</a:t>
            </a:r>
            <a:r>
              <a:rPr lang="en-IN" b="1" dirty="0" smtClean="0"/>
              <a:t>cissor </a:t>
            </a:r>
            <a:r>
              <a:rPr lang="en-IN" b="1" dirty="0"/>
              <a:t>jacks allow us to raise vast loads using only a </a:t>
            </a:r>
            <a:r>
              <a:rPr lang="en-IN" b="1" dirty="0" smtClean="0"/>
              <a:t>fraction of </a:t>
            </a:r>
            <a:r>
              <a:rPr lang="en-IN" b="1" dirty="0"/>
              <a:t>the </a:t>
            </a:r>
            <a:r>
              <a:rPr lang="en-IN" b="1" dirty="0" smtClean="0"/>
              <a:t>force ordinarily needed.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main and most important item </a:t>
            </a:r>
            <a:r>
              <a:rPr lang="en-IN" b="1" dirty="0" smtClean="0"/>
              <a:t>is </a:t>
            </a:r>
            <a:r>
              <a:rPr lang="en-IN" b="1" dirty="0"/>
              <a:t>use </a:t>
            </a:r>
            <a:r>
              <a:rPr lang="en-IN" b="1" dirty="0" smtClean="0"/>
              <a:t>for </a:t>
            </a:r>
            <a:r>
              <a:rPr lang="en-IN" b="1" dirty="0"/>
              <a:t>project is a power screw</a:t>
            </a:r>
            <a:r>
              <a:rPr lang="en-IN" b="1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4" r="10094" b="18182"/>
          <a:stretch/>
        </p:blipFill>
        <p:spPr>
          <a:xfrm>
            <a:off x="7924800" y="914400"/>
            <a:ext cx="3048000" cy="52044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41430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2000" y="533400"/>
            <a:ext cx="6781800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OBJECTIVES:</a:t>
            </a:r>
          </a:p>
          <a:p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 </a:t>
            </a:r>
            <a:r>
              <a:rPr lang="en-US" sz="2000" b="1" dirty="0" smtClean="0"/>
              <a:t>To know the working principle of screw jack.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It can be used for lifting heavy load.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We don’t have  enough knowledge about programming, electronics </a:t>
            </a:r>
            <a:r>
              <a:rPr lang="en-US" sz="2000" b="1" dirty="0" err="1" smtClean="0"/>
              <a:t>etc</a:t>
            </a:r>
            <a:r>
              <a:rPr lang="en-US" sz="2000" b="1" dirty="0" smtClean="0"/>
              <a:t>, so we try to use only our mechanical knowledge, and our experience through this project work  which we have learned  in 3 years.</a:t>
            </a:r>
          </a:p>
          <a:p>
            <a:endParaRPr lang="en-US" sz="2000" b="1" u="sng" dirty="0"/>
          </a:p>
          <a:p>
            <a:endParaRPr lang="en-US" sz="2000" b="1" u="sng" dirty="0" smtClean="0"/>
          </a:p>
          <a:p>
            <a:endParaRPr lang="en-US" sz="2000" dirty="0" smtClean="0"/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/>
          </a:p>
          <a:p>
            <a:endParaRPr lang="en-US" u="sng" dirty="0" smtClean="0"/>
          </a:p>
          <a:p>
            <a:endParaRPr lang="en-US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IN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70" y="762000"/>
            <a:ext cx="4163786" cy="5181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0125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456247"/>
            <a:ext cx="63246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WORKING PRINCIPLE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 smtClean="0"/>
          </a:p>
          <a:p>
            <a:pPr marL="342900" indent="-342900"/>
            <a:r>
              <a:rPr lang="en-IN" sz="2000" b="1" i="1" dirty="0" smtClean="0"/>
              <a:t> </a:t>
            </a:r>
            <a:r>
              <a:rPr lang="en-IN" b="1" dirty="0" smtClean="0"/>
              <a:t>A screw is a mechanism that converts rotational motion to liner motion, and a torque (rotational force) to a linear force. It is one of the six classical  simple machines. The most common form consists of a cylindrical shaft with helical grooves or ridges called threads around the outside. The screw passes through a hole in another object or medium, with threads on the inside of the hole that mesh with the screw’s threads . When the shaft of the screw is rotated relative to the stationary threads, the screw moves along it axis relative to the medium surrounding it.</a:t>
            </a:r>
          </a:p>
          <a:p>
            <a:pPr marL="342900" indent="-342900"/>
            <a:r>
              <a:rPr lang="en-IN" b="1" dirty="0" smtClean="0"/>
              <a:t>		In screw mechanisms either the screw shaft can rotate through a threaded hole in a stationary object, or a threaded collar such as nut can rotate around a stationary screw shaft .</a:t>
            </a:r>
          </a:p>
          <a:p>
            <a:pPr marL="342900" indent="-342900"/>
            <a:r>
              <a:rPr lang="en-IN" b="1" dirty="0" smtClean="0"/>
              <a:t>		Geometrically, a screw can be viewed as a narrow inclined plane wrapped around a cylinder.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52400"/>
            <a:ext cx="4607561" cy="2591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429000"/>
            <a:ext cx="4605866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8200" y="2133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THREAD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96600" y="4355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Bush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354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04800"/>
            <a:ext cx="9067800" cy="640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04800" y="300532"/>
            <a:ext cx="11125200" cy="61420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sng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Linux Libertine"/>
              </a:rPr>
              <a:t>MECHANICAL</a:t>
            </a:r>
            <a:r>
              <a:rPr kumimoji="0" lang="en-US" sz="2000" b="1" i="0" u="sng" strike="noStrike" cap="none" normalizeH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Linux Libertine"/>
              </a:rPr>
              <a:t> ADVANTAGES: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The mechanical advantage of a screw jack, the ratio of the force the jack exerts on the load to the input force on the lever, ignoring friction</a:t>
            </a:r>
            <a:r>
              <a:rPr lang="en-US" dirty="0" smtClean="0">
                <a:cs typeface="Arial" panose="020B0604020202020204" pitchFamily="34" charset="0"/>
              </a:rPr>
              <a:t> is</a:t>
            </a:r>
            <a:endParaRPr kumimoji="0" lang="en-US" b="0" i="0" u="none" strike="noStrike" cap="none" normalizeH="0" baseline="0" dirty="0" smtClean="0">
              <a:ln>
                <a:noFill/>
              </a:ln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Where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 smtClean="0">
                <a:cs typeface="Arial" panose="020B0604020202020204" pitchFamily="34" charset="0"/>
              </a:rPr>
              <a:t>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is the force the jack exerts on the load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     is the rotational force exerted on the handle of the jack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     is the length of the jack handle, from the screw axis to where the force is applied.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      is the 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load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of the screw.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effectLst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This derives from two factors, the simple lever advantage of a long operating handle and also the advantage of the inclined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plain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 of the lead screw. However, most screw jacks have large amounts of friction which increase the input force necessary, so the actual mechanical advantage is often only 30% to 50% of this figure.</a:t>
            </a:r>
          </a:p>
        </p:txBody>
      </p:sp>
      <p:pic>
        <p:nvPicPr>
          <p:cNvPr id="1027" name="Picture 3" descr="\frac {F_\text{load}}{F_\text{in}} = \frac {2 \pi r}{l} \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088870"/>
            <a:ext cx="1633569" cy="7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_\text{load} \,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" y="2950197"/>
            <a:ext cx="544065" cy="30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_\text{in} \,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" y="3511610"/>
            <a:ext cx="414430" cy="29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 \,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271" y="4133530"/>
            <a:ext cx="245621" cy="24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l \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" y="4658451"/>
            <a:ext cx="147486" cy="24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54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962400"/>
            <a:ext cx="472440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082874"/>
            <a:ext cx="3733802" cy="366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8723" y="225737"/>
            <a:ext cx="1573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smtClean="0">
                <a:solidFill>
                  <a:schemeClr val="accent1"/>
                </a:solidFill>
              </a:rPr>
              <a:t>LAY OUT:</a:t>
            </a:r>
            <a:endParaRPr lang="en-US" sz="2000" b="1" u="sng" dirty="0" smtClean="0">
              <a:solidFill>
                <a:schemeClr val="accent1"/>
              </a:solidFill>
            </a:endParaRPr>
          </a:p>
          <a:p>
            <a:endParaRPr lang="en-US" sz="2000" b="1" u="sng" dirty="0"/>
          </a:p>
          <a:p>
            <a:endParaRPr lang="en-US" sz="2000" b="1" u="sng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62800" y="12453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Free hand sketch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2" y="762000"/>
            <a:ext cx="1108988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847" y="448765"/>
            <a:ext cx="119921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accent1"/>
                </a:solidFill>
              </a:rPr>
              <a:t>MATERIAL USED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Angle (4x4 cm)  : It’s used for making the upper &amp; lower frame. 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u="sng" dirty="0" smtClean="0"/>
          </a:p>
          <a:p>
            <a:endParaRPr lang="en-US" sz="2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8" y="282115"/>
            <a:ext cx="2652192" cy="1132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7" y="1552082"/>
            <a:ext cx="2612121" cy="997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37" y="1696909"/>
            <a:ext cx="8564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Plates (0.5x4 cm)  : It’s used for making the main structure , which actually hold the weight.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766" y="2675580"/>
            <a:ext cx="2612121" cy="872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867" y="2777942"/>
            <a:ext cx="841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Trolley Wheels: It’s used for transport the machine one place to another. 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6" y="3726916"/>
            <a:ext cx="2594951" cy="7688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973" y="3660030"/>
            <a:ext cx="841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 Rod (1”dia ) : It’s used for making the screw jack ,( basically the heart of this machine)</a:t>
            </a:r>
            <a:endParaRPr 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7" y="4691076"/>
            <a:ext cx="2606756" cy="8985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230" y="4870477"/>
            <a:ext cx="841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Nuts and </a:t>
            </a:r>
            <a:r>
              <a:rPr lang="en-US" sz="2000" b="1" dirty="0" smtClean="0"/>
              <a:t>Bolts (1.5”) : It’s used for  assemble the whole frames and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53208" y="5764839"/>
            <a:ext cx="8381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/>
              <a:t>Washers: It’s used to make the distance between each plates for  reducing the friction.</a:t>
            </a:r>
            <a:endParaRPr lang="en-US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7" y="5764839"/>
            <a:ext cx="2652193" cy="9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9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1029</Words>
  <Application>Microsoft Office PowerPoint</Application>
  <PresentationFormat>Widescreen</PresentationFormat>
  <Paragraphs>251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Algerian</vt:lpstr>
      <vt:lpstr>Arial</vt:lpstr>
      <vt:lpstr>Baskerville Old Face</vt:lpstr>
      <vt:lpstr>Calisto MT</vt:lpstr>
      <vt:lpstr>Candara</vt:lpstr>
      <vt:lpstr>Castellar</vt:lpstr>
      <vt:lpstr>Century</vt:lpstr>
      <vt:lpstr>Linux Libertine</vt:lpstr>
      <vt:lpstr>Trebuchet MS</vt:lpstr>
      <vt:lpstr>Wingdings</vt:lpstr>
      <vt:lpstr>Wingdings 3</vt:lpstr>
      <vt:lpstr>Facet</vt:lpstr>
      <vt:lpstr>ELITE POLYTECHNIC INSTITUTE MOGRA,HOOGHLY  MECHANICAL ENG.DPT.GRP-E </vt:lpstr>
      <vt:lpstr>OUR PROJECT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PROCUDER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2016-04-17T09:03:20Z</dcterms:created>
  <dcterms:modified xsi:type="dcterms:W3CDTF">2016-07-30T09:55:35Z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